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1119" r:id="rId2"/>
    <p:sldId id="915" r:id="rId3"/>
    <p:sldId id="1010" r:id="rId4"/>
    <p:sldId id="1080" r:id="rId5"/>
    <p:sldId id="1012" r:id="rId6"/>
    <p:sldId id="1087" r:id="rId7"/>
    <p:sldId id="1014" r:id="rId8"/>
    <p:sldId id="1015" r:id="rId9"/>
    <p:sldId id="1049" r:id="rId10"/>
    <p:sldId id="1083" r:id="rId11"/>
    <p:sldId id="1120" r:id="rId12"/>
    <p:sldId id="1105" r:id="rId13"/>
    <p:sldId id="1106" r:id="rId14"/>
    <p:sldId id="1107" r:id="rId15"/>
    <p:sldId id="1108" r:id="rId16"/>
    <p:sldId id="1084" r:id="rId17"/>
    <p:sldId id="1117" r:id="rId18"/>
    <p:sldId id="1110" r:id="rId19"/>
    <p:sldId id="1097" r:id="rId20"/>
    <p:sldId id="1098" r:id="rId21"/>
    <p:sldId id="1111" r:id="rId22"/>
    <p:sldId id="1112" r:id="rId23"/>
    <p:sldId id="1113" r:id="rId24"/>
    <p:sldId id="1114" r:id="rId25"/>
    <p:sldId id="1115" r:id="rId26"/>
    <p:sldId id="1118" r:id="rId27"/>
    <p:sldId id="1116" r:id="rId28"/>
    <p:sldId id="917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FFF70"/>
    <a:srgbClr val="00FF00"/>
    <a:srgbClr val="009900"/>
    <a:srgbClr val="00FFFF"/>
    <a:srgbClr val="FF00FF"/>
    <a:srgbClr val="800000"/>
    <a:srgbClr val="000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63946" autoAdjust="0"/>
  </p:normalViewPr>
  <p:slideViewPr>
    <p:cSldViewPr>
      <p:cViewPr>
        <p:scale>
          <a:sx n="50" d="100"/>
          <a:sy n="50" d="100"/>
        </p:scale>
        <p:origin x="1152" y="48"/>
      </p:cViewPr>
      <p:guideLst>
        <p:guide orient="horz" pos="912"/>
        <p:guide pos="57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6EFC9-8D11-1345-B7C2-DC4040C3E908}" type="datetimeFigureOut">
              <a:rPr lang="en-US" smtClean="0"/>
              <a:pPr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656BF-1573-E54B-B086-58159CE5D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59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D56CC-7144-42DA-AE92-C8DA8EDA47A9}" type="datetimeFigureOut">
              <a:rPr lang="en-US" smtClean="0"/>
              <a:pPr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A65DB-9015-4E44-9002-D78A229A1B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0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explaining our approach, I will talk our problem and define it with math.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84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3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51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v=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v_i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굵게 해보기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다음장과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통일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70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5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02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objective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화살표가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 ||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가리키도록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페이지로 나눠볼 것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아래쪽 표 뒤에도 나오니까 지워보는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 고려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7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60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59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3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problem starts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this situation that every OST-HMD user meets, looking through the HMD displays.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may can be a object on a table, a tag on a building, or a button to touch and all these situations need calibration.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 is about displaying things in right positions.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https://www.flickr.com/photos/smieyetracking/20344061815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https://www.flickr.com/photos/overig/4639331740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https://en.wikipedia.org/wiki/File:Augmented_reality_world_globe.png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8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00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66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8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78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8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29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2E219-455F-470B-9EE4-BBD0B728057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8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there’s a problem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HMD calibration.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don’t know what users see but people are really sensitive about what they see.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Wrong positions of virtual objects can really annoy them.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Arthur Tang et al., Evaluation of Calibration Procedures for Optical See-Through Head-Mounted Displays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32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A65DB-9015-4E44-9002-D78A229A1BF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bg>
      <p:bgPr>
        <a:solidFill>
          <a:srgbClr val="EF6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-12700"/>
            <a:ext cx="12192000" cy="1644968"/>
          </a:xfrm>
          <a:prstGeom prst="rect">
            <a:avLst/>
          </a:prstGeom>
          <a:solidFill>
            <a:srgbClr val="FFFFFF"/>
          </a:solidFill>
          <a:ln w="10795">
            <a:solidFill>
              <a:schemeClr val="accent1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524000" y="1737201"/>
            <a:ext cx="9144000" cy="2387601"/>
          </a:xfrm>
          <a:prstGeom prst="rect">
            <a:avLst/>
          </a:prstGeom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524000" y="42243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dirty="0"/>
          </a:p>
        </p:txBody>
      </p:sp>
      <p:pic>
        <p:nvPicPr>
          <p:cNvPr id="15" name="vr16_peach_v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3630" y="-15988"/>
            <a:ext cx="5716878" cy="16515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513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E6E47AF-05DD-4331-8554-E6B978D5E132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0BB3CA0-32E3-4CDE-8D18-1C80C234A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2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6" y="6176963"/>
            <a:ext cx="2439555" cy="6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l" defTabSz="91440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eaLnBrk="1" latinLnBrk="1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eaLnBrk="1" latinLnBrk="1" hangingPunct="1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1" hangingPunct="1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1" hangingPunct="1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1" hangingPunct="1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1" hangingPunct="1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1" hangingPunct="1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1" hangingPunct="1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1" hangingPunct="1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1" hangingPunct="1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4000" dirty="0">
                <a:latin typeface="Arial" pitchFamily="34" charset="0"/>
                <a:cs typeface="Arial" pitchFamily="34" charset="0"/>
              </a:rPr>
              <a:t>A Calibration Method for Optical</a:t>
            </a:r>
            <a:br>
              <a:rPr lang="en-US" altLang="ko-KR" sz="4000" dirty="0">
                <a:latin typeface="Arial" pitchFamily="34" charset="0"/>
                <a:cs typeface="Arial" pitchFamily="34" charset="0"/>
              </a:rPr>
            </a:br>
            <a:r>
              <a:rPr lang="en-US" altLang="ko-KR" sz="4000" dirty="0">
                <a:latin typeface="Arial" pitchFamily="34" charset="0"/>
                <a:cs typeface="Arial" pitchFamily="34" charset="0"/>
              </a:rPr>
              <a:t>See-through Head-mounted Displays</a:t>
            </a:r>
            <a:br>
              <a:rPr lang="en-US" altLang="ko-KR" sz="4000" dirty="0">
                <a:latin typeface="Arial" pitchFamily="34" charset="0"/>
                <a:cs typeface="Arial" pitchFamily="34" charset="0"/>
              </a:rPr>
            </a:br>
            <a:r>
              <a:rPr lang="en-US" altLang="ko-KR" sz="4000" dirty="0">
                <a:latin typeface="Arial" pitchFamily="34" charset="0"/>
                <a:cs typeface="Arial" pitchFamily="34" charset="0"/>
              </a:rPr>
              <a:t>with a Depth Camera</a:t>
            </a:r>
            <a:endParaRPr lang="en-US" sz="4000" dirty="0"/>
          </a:p>
        </p:txBody>
      </p:sp>
      <p:sp>
        <p:nvSpPr>
          <p:cNvPr id="44" name="Shape 4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 smtClean="0"/>
              <a:t>Hanseul Jun, </a:t>
            </a:r>
            <a:r>
              <a:rPr lang="en-US" dirty="0" err="1" smtClean="0"/>
              <a:t>Gunhee</a:t>
            </a:r>
            <a:r>
              <a:rPr lang="en-US" dirty="0" smtClean="0"/>
              <a:t> Kim</a:t>
            </a:r>
          </a:p>
          <a:p>
            <a:r>
              <a:rPr lang="en-US" b="0" dirty="0" smtClean="0"/>
              <a:t>Vision and Learning Lab</a:t>
            </a:r>
          </a:p>
          <a:p>
            <a:r>
              <a:rPr lang="en-US" b="0" dirty="0" smtClean="0"/>
              <a:t>Dept. of Computer Science and Engineering</a:t>
            </a:r>
          </a:p>
          <a:p>
            <a:r>
              <a:rPr lang="en-US" b="0" dirty="0" smtClean="0"/>
              <a:t>Seoul National University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41211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93400" y="1358224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Problem Statement  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latin typeface="Arial" pitchFamily="34" charset="0"/>
                <a:cs typeface="Arial" pitchFamily="34" charset="0"/>
              </a:rPr>
              <a:t>  Approach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10" name="Title 35"/>
          <p:cNvSpPr>
            <a:spLocks noGrp="1"/>
          </p:cNvSpPr>
          <p:nvPr>
            <p:ph type="title"/>
          </p:nvPr>
        </p:nvSpPr>
        <p:spPr>
          <a:xfrm>
            <a:off x="1993400" y="443824"/>
            <a:ext cx="8229600" cy="9144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b="1" dirty="0" smtClean="0">
                <a:latin typeface="Arial" pitchFamily="34" charset="0"/>
                <a:cs typeface="Arial" pitchFamily="34" charset="0"/>
              </a:rPr>
              <a:t>Outline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79329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 flipH="1">
            <a:off x="2667000" y="2667000"/>
            <a:ext cx="71628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Mathematical Definition: figure out all user and device dependent parameters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63102" y="3940397"/>
            <a:ext cx="696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Parameter 1: Depth-camera Extrinsic Parameter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2667000" y="1443335"/>
            <a:ext cx="71628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Naive Definition: put all virtual objects in the intended places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58618" y="5102195"/>
            <a:ext cx="628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Parameter 3: User Eye Positions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8619" y="4521296"/>
            <a:ext cx="628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Parameter 2: Display Extrinsic Parameter</a:t>
            </a:r>
          </a:p>
        </p:txBody>
      </p:sp>
      <p:sp>
        <p:nvSpPr>
          <p:cNvPr id="11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Definition of Calibration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91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28800" y="1742301"/>
            <a:ext cx="8534400" cy="92333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txBody>
          <a:bodyPr wrap="square" tIns="91440" bIns="91440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Represents the system of a depth camera, a OST-HMD, and an user with </a:t>
            </a:r>
            <a:r>
              <a:rPr lang="en-US" sz="2400" b="1" i="1" dirty="0">
                <a:latin typeface="Arial"/>
                <a:cs typeface="Arial"/>
              </a:rPr>
              <a:t>a transformation A</a:t>
            </a:r>
          </a:p>
        </p:txBody>
      </p:sp>
      <p:sp>
        <p:nvSpPr>
          <p:cNvPr id="11" name="Rectangle 14"/>
          <p:cNvSpPr/>
          <p:nvPr/>
        </p:nvSpPr>
        <p:spPr>
          <a:xfrm>
            <a:off x="1981200" y="3036272"/>
            <a:ext cx="373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>
                <a:latin typeface="Arial"/>
                <a:cs typeface="Arial"/>
              </a:rPr>
              <a:t>2 coordinate systems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: depth-camera and eye</a:t>
            </a:r>
          </a:p>
        </p:txBody>
      </p:sp>
      <p:sp>
        <p:nvSpPr>
          <p:cNvPr id="13" name="Rectangle 14"/>
          <p:cNvSpPr/>
          <p:nvPr/>
        </p:nvSpPr>
        <p:spPr>
          <a:xfrm>
            <a:off x="1981200" y="4114801"/>
            <a:ext cx="373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>
                <a:latin typeface="Arial"/>
                <a:cs typeface="Arial"/>
              </a:rPr>
              <a:t>1 transformation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: a translation, a rotation, and an isotropic scaling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24" y="2679079"/>
            <a:ext cx="4648201" cy="3756123"/>
          </a:xfrm>
          <a:prstGeom prst="rect">
            <a:avLst/>
          </a:prstGeom>
        </p:spPr>
      </p:pic>
      <p:sp>
        <p:nvSpPr>
          <p:cNvPr id="14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Overview of Model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7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24" y="2679079"/>
            <a:ext cx="4648201" cy="37561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8800" y="1742301"/>
            <a:ext cx="8534400" cy="92333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txBody>
          <a:bodyPr wrap="square" tIns="91440" bIns="91440" rtlCol="0">
            <a:spAutoFit/>
          </a:bodyPr>
          <a:lstStyle/>
          <a:p>
            <a:r>
              <a:rPr lang="en-US" sz="2400" b="1" i="1" dirty="0">
                <a:latin typeface="Arial"/>
                <a:cs typeface="Arial"/>
              </a:rPr>
              <a:t>Transformation A</a:t>
            </a:r>
            <a:r>
              <a:rPr lang="en-US" sz="2400" dirty="0">
                <a:latin typeface="Arial"/>
                <a:cs typeface="Arial"/>
              </a:rPr>
              <a:t> is inferred through the positions of virtual targets pointed by an user</a:t>
            </a:r>
            <a:endParaRPr lang="en-US" sz="2400" b="1" i="1" dirty="0">
              <a:latin typeface="Arial"/>
              <a:cs typeface="Arial"/>
            </a:endParaRPr>
          </a:p>
        </p:txBody>
      </p:sp>
      <p:sp>
        <p:nvSpPr>
          <p:cNvPr id="11" name="Rectangle 14"/>
          <p:cNvSpPr/>
          <p:nvPr/>
        </p:nvSpPr>
        <p:spPr>
          <a:xfrm>
            <a:off x="1993400" y="3810000"/>
            <a:ext cx="373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p: pointed positions in the depth-camera coordinate system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3" name="Rectangle 14"/>
          <p:cNvSpPr/>
          <p:nvPr/>
        </p:nvSpPr>
        <p:spPr>
          <a:xfrm>
            <a:off x="1993400" y="5040985"/>
            <a:ext cx="373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/>
                <a:cs typeface="Arial"/>
              </a:rPr>
              <a:t>v: intended positions of virtual targets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43735"/>
            <a:ext cx="1676400" cy="650943"/>
          </a:xfrm>
          <a:prstGeom prst="rect">
            <a:avLst/>
          </a:prstGeom>
        </p:spPr>
      </p:pic>
      <p:sp>
        <p:nvSpPr>
          <p:cNvPr id="12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Overview of Model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223584"/>
            <a:ext cx="2737106" cy="1489923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067624" y="2057400"/>
            <a:ext cx="1524000" cy="2057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377212" y="2057400"/>
            <a:ext cx="1524000" cy="2057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</a:t>
            </a:r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86800" y="2057400"/>
            <a:ext cx="1524000" cy="2057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Eyes</a:t>
            </a:r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956983" y="2476500"/>
            <a:ext cx="1674046" cy="1219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+ R + 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3656917" y="2476500"/>
            <a:ext cx="1674046" cy="12192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+ 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원호 5"/>
          <p:cNvSpPr/>
          <p:nvPr/>
        </p:nvSpPr>
        <p:spPr>
          <a:xfrm>
            <a:off x="2819400" y="1518141"/>
            <a:ext cx="6629400" cy="1033430"/>
          </a:xfrm>
          <a:prstGeom prst="arc">
            <a:avLst>
              <a:gd name="adj1" fmla="val 10785417"/>
              <a:gd name="adj2" fmla="val 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05500" y="103974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4"/>
          <p:cNvSpPr/>
          <p:nvPr/>
        </p:nvSpPr>
        <p:spPr>
          <a:xfrm>
            <a:off x="2697844" y="4161360"/>
            <a:ext cx="3207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(T) Camera position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(R) Camera rotation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Rectangle 14"/>
          <p:cNvSpPr/>
          <p:nvPr/>
        </p:nvSpPr>
        <p:spPr>
          <a:xfrm>
            <a:off x="6553200" y="4161361"/>
            <a:ext cx="3886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(T) Eye position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(R) Eye rotation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(S) Interpupillary distance (IPD)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56" y="5486400"/>
            <a:ext cx="1745994" cy="647472"/>
          </a:xfrm>
          <a:prstGeom prst="rect">
            <a:avLst/>
          </a:prstGeom>
        </p:spPr>
      </p:pic>
      <p:sp>
        <p:nvSpPr>
          <p:cNvPr id="22" name="원호 21"/>
          <p:cNvSpPr/>
          <p:nvPr/>
        </p:nvSpPr>
        <p:spPr>
          <a:xfrm>
            <a:off x="6324600" y="4422577"/>
            <a:ext cx="3537206" cy="1573246"/>
          </a:xfrm>
          <a:prstGeom prst="arc">
            <a:avLst>
              <a:gd name="adj1" fmla="val 45983"/>
              <a:gd name="adj2" fmla="val 5675969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Components of Transformation A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59" y="5630236"/>
            <a:ext cx="300317" cy="31396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71" y="5956656"/>
            <a:ext cx="272775" cy="2871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19" y="2511523"/>
            <a:ext cx="5459431" cy="2971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28800" y="1358224"/>
            <a:ext cx="8534400" cy="92333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txBody>
          <a:bodyPr wrap="square" tIns="91440" bIns="91440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Discrepancy between the actual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IPD </a:t>
            </a:r>
            <a:r>
              <a:rPr lang="en-US" sz="2400" dirty="0">
                <a:latin typeface="Arial"/>
                <a:cs typeface="Arial"/>
              </a:rPr>
              <a:t>and the initialized IPD results in </a:t>
            </a:r>
            <a:r>
              <a:rPr lang="en-US" sz="2400" b="1" i="1" dirty="0">
                <a:latin typeface="Arial"/>
                <a:cs typeface="Arial"/>
              </a:rPr>
              <a:t>an isotropic scaling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76939"/>
            <a:ext cx="2743200" cy="41646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3200400" y="3040795"/>
            <a:ext cx="0" cy="476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200400" y="3993399"/>
            <a:ext cx="0" cy="476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828800" y="4573794"/>
            <a:ext cx="3974600" cy="1413929"/>
            <a:chOff x="1828800" y="4573794"/>
            <a:chExt cx="3974600" cy="141392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4573794"/>
              <a:ext cx="2552700" cy="946626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1993400" y="5438860"/>
              <a:ext cx="3810000" cy="548863"/>
              <a:chOff x="1981200" y="5684331"/>
              <a:chExt cx="3810000" cy="54886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981200" y="5744149"/>
                <a:ext cx="381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(Isotropic scaling of     ) 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704" y="5684331"/>
                <a:ext cx="276996" cy="548863"/>
              </a:xfrm>
              <a:prstGeom prst="rect">
                <a:avLst/>
              </a:prstGeom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6440158" y="5562104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: actual IPD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: initialized IPD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2" y="2415988"/>
            <a:ext cx="5334000" cy="624807"/>
          </a:xfrm>
          <a:prstGeom prst="rect">
            <a:avLst/>
          </a:prstGeom>
        </p:spPr>
      </p:pic>
      <p:sp>
        <p:nvSpPr>
          <p:cNvPr id="16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Components of Transformation A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93400" y="1358224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Problem Statement  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latin typeface="Arial" pitchFamily="34" charset="0"/>
                <a:cs typeface="Arial" pitchFamily="34" charset="0"/>
              </a:rPr>
              <a:t>  Approach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8" name="Title 35"/>
          <p:cNvSpPr>
            <a:spLocks noGrp="1"/>
          </p:cNvSpPr>
          <p:nvPr>
            <p:ph type="title"/>
          </p:nvPr>
        </p:nvSpPr>
        <p:spPr>
          <a:xfrm>
            <a:off x="1993400" y="443824"/>
            <a:ext cx="8229600" cy="9144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b="1" dirty="0" smtClean="0">
                <a:latin typeface="Arial" pitchFamily="34" charset="0"/>
                <a:cs typeface="Arial" pitchFamily="34" charset="0"/>
              </a:rPr>
              <a:t>Outline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84953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93400" y="137663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Uses component-wise interpretation of </a:t>
            </a:r>
            <a:r>
              <a:rPr lang="en-US" sz="2400" b="1" i="1" dirty="0">
                <a:latin typeface="Arial" charset="0"/>
                <a:ea typeface="Arial" charset="0"/>
                <a:cs typeface="Arial" charset="0"/>
              </a:rPr>
              <a:t>Transformation 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11" y="2218237"/>
            <a:ext cx="1054386" cy="3704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05" y="5306513"/>
            <a:ext cx="5661390" cy="7789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54" y="1937488"/>
            <a:ext cx="5471410" cy="997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22" y="3823450"/>
            <a:ext cx="2260756" cy="5319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45758" y="2188587"/>
            <a:ext cx="1079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where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Right Arrow 39"/>
          <p:cNvSpPr/>
          <p:nvPr/>
        </p:nvSpPr>
        <p:spPr>
          <a:xfrm rot="5400000">
            <a:off x="5816735" y="3188036"/>
            <a:ext cx="582930" cy="34818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6550851" y="3141365"/>
            <a:ext cx="18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componentize</a:t>
            </a:r>
            <a:endParaRPr lang="ko-KR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588951" y="4587802"/>
            <a:ext cx="21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obtain the objective</a:t>
            </a:r>
            <a:endParaRPr lang="ko-KR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Optimization Objective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ight Arrow 39"/>
          <p:cNvSpPr/>
          <p:nvPr/>
        </p:nvSpPr>
        <p:spPr>
          <a:xfrm rot="5400000">
            <a:off x="5816735" y="4598377"/>
            <a:ext cx="582930" cy="34818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7" grpId="0"/>
      <p:bldP spid="169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14" y="1340054"/>
            <a:ext cx="5661390" cy="778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11" y="2879716"/>
            <a:ext cx="1828894" cy="8128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78" y="2715373"/>
            <a:ext cx="2400423" cy="101605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349801" y="2860555"/>
            <a:ext cx="3206912" cy="863644"/>
            <a:chOff x="457200" y="2918224"/>
            <a:chExt cx="3206912" cy="86364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129" y="2918224"/>
              <a:ext cx="1612983" cy="86364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042568"/>
              <a:ext cx="749339" cy="66043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136" y="3010172"/>
              <a:ext cx="952549" cy="723937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99" y="3945583"/>
            <a:ext cx="3086259" cy="9779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148" y="4113886"/>
            <a:ext cx="2959252" cy="52072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81201" y="4234502"/>
            <a:ext cx="95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8064" y="4234502"/>
            <a:ext cx="33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2460350" y="1882478"/>
            <a:ext cx="903464" cy="11348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017987" y="1882478"/>
            <a:ext cx="849384" cy="1102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568978" y="1907530"/>
            <a:ext cx="3355823" cy="11097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81201" y="5075161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Optimize </a:t>
            </a:r>
            <a:r>
              <a:rPr lang="en-US" sz="2400" b="1" i="1" dirty="0">
                <a:latin typeface="Arial" charset="0"/>
                <a:ea typeface="Arial" charset="0"/>
                <a:cs typeface="Arial" charset="0"/>
              </a:rPr>
              <a:t>Transformation A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with pairs of p and v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81201" y="5587638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(the above formula historically comes from [Horn, JOSA A 1987]) </a:t>
            </a:r>
            <a:endParaRPr lang="en-US" sz="20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Optimization Objective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0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133600" y="1331147"/>
            <a:ext cx="8077200" cy="877930"/>
            <a:chOff x="623047" y="5102968"/>
            <a:chExt cx="8077200" cy="877930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675" y="5451363"/>
              <a:ext cx="510279" cy="529535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623047" y="5102968"/>
              <a:ext cx="8077200" cy="866901"/>
              <a:chOff x="623047" y="5102968"/>
              <a:chExt cx="8077200" cy="86690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9783" y="5102968"/>
                <a:ext cx="510279" cy="529535"/>
              </a:xfrm>
              <a:prstGeom prst="rect">
                <a:avLst/>
              </a:prstGeom>
            </p:spPr>
          </p:pic>
          <p:sp>
            <p:nvSpPr>
              <p:cNvPr id="170" name="TextBox 169"/>
              <p:cNvSpPr txBox="1"/>
              <p:nvPr/>
            </p:nvSpPr>
            <p:spPr>
              <a:xfrm>
                <a:off x="623047" y="5138872"/>
                <a:ext cx="8077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Without a known       : Full Calibration</a:t>
                </a:r>
              </a:p>
              <a:p>
                <a:r>
                  <a:rPr lang="en-US" sz="2400" dirty="0">
                    <a:latin typeface="Arial" charset="0"/>
                    <a:ea typeface="Arial" charset="0"/>
                    <a:cs typeface="Arial" charset="0"/>
                  </a:rPr>
                  <a:t>With a known       : Simplified Calibration</a:t>
                </a: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2286000"/>
            <a:ext cx="8153819" cy="12446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67400" y="4275638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Optimization quality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91600" y="4077144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DOF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176" y="3738758"/>
            <a:ext cx="2338025" cy="20691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73565" y="3709616"/>
            <a:ext cx="190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Less DOF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82612" y="4885796"/>
            <a:ext cx="289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Better Optimization</a:t>
            </a:r>
            <a:endParaRPr lang="en-US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ight Arrow 39"/>
          <p:cNvSpPr/>
          <p:nvPr/>
        </p:nvSpPr>
        <p:spPr>
          <a:xfrm rot="5400000">
            <a:off x="3859854" y="4364848"/>
            <a:ext cx="582930" cy="34818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/>
          <p:cNvGrpSpPr/>
          <p:nvPr/>
        </p:nvGrpSpPr>
        <p:grpSpPr>
          <a:xfrm>
            <a:off x="2133600" y="5585066"/>
            <a:ext cx="7696200" cy="580101"/>
            <a:chOff x="609600" y="5717173"/>
            <a:chExt cx="7696200" cy="5801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0" y="5717173"/>
              <a:ext cx="559007" cy="58010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09600" y="5775826"/>
              <a:ext cx="769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Reuse stable </a:t>
              </a:r>
              <a:r>
                <a:rPr lang="en-US" sz="2400" b="1" i="1" dirty="0">
                  <a:latin typeface="Arial" charset="0"/>
                  <a:ea typeface="Arial" charset="0"/>
                  <a:cs typeface="Arial" charset="0"/>
                </a:rPr>
                <a:t>Rotation</a:t>
              </a:r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        for better calibration</a:t>
              </a:r>
              <a:endParaRPr lang="en-US" sz="2400" b="1" i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9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Degree of Freedom (DOF)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0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6" grpId="0"/>
      <p:bldP spid="28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3400" y="1358224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Problem Statement  </a:t>
            </a:r>
            <a:endParaRPr lang="en-US" sz="27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Approach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7" name="Title 35"/>
          <p:cNvSpPr>
            <a:spLocks noGrp="1"/>
          </p:cNvSpPr>
          <p:nvPr>
            <p:ph type="title"/>
          </p:nvPr>
        </p:nvSpPr>
        <p:spPr>
          <a:xfrm>
            <a:off x="1993400" y="443824"/>
            <a:ext cx="8229600" cy="9144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b="1" dirty="0" smtClean="0">
                <a:latin typeface="Arial" pitchFamily="34" charset="0"/>
                <a:cs typeface="Arial" pitchFamily="34" charset="0"/>
              </a:rPr>
              <a:t>Outline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052283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93400" y="1358224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Problem Statement  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Approach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8" name="Title 35"/>
          <p:cNvSpPr>
            <a:spLocks noGrp="1"/>
          </p:cNvSpPr>
          <p:nvPr>
            <p:ph type="title"/>
          </p:nvPr>
        </p:nvSpPr>
        <p:spPr>
          <a:xfrm>
            <a:off x="1993400" y="443824"/>
            <a:ext cx="8229600" cy="9144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b="1" dirty="0" smtClean="0">
                <a:latin typeface="Arial" pitchFamily="34" charset="0"/>
                <a:cs typeface="Arial" pitchFamily="34" charset="0"/>
              </a:rPr>
              <a:t>Outline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515248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24112" y="3352801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Gather 3D position error:</a:t>
            </a:r>
          </a:p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Divide it (calibration error + non-calibration error):</a:t>
            </a:r>
          </a:p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Apply law of large numbers (assume Gaussian):</a:t>
            </a:r>
          </a:p>
          <a:p>
            <a:pPr marL="457200" indent="-457200">
              <a:lnSpc>
                <a:spcPct val="200000"/>
              </a:lnSpc>
              <a:buAutoNum type="arabicParenBoth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Extract calibration error:   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70" y="4136944"/>
            <a:ext cx="1619330" cy="4931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28800" y="137017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Criterion 1: smaller calibration errors =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better calibration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12" y="3577740"/>
            <a:ext cx="1828800" cy="4047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88" y="5751172"/>
            <a:ext cx="4259079" cy="806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13" y="4598322"/>
            <a:ext cx="1384355" cy="8234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9312" y="2834493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How to get calibration errors?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800" y="198267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Criterion 2: smaller number of interactions =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better calibration</a:t>
            </a:r>
          </a:p>
        </p:txBody>
      </p:sp>
      <p:sp>
        <p:nvSpPr>
          <p:cNvPr id="14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charset="0"/>
                <a:ea typeface="Arial" charset="0"/>
                <a:cs typeface="Arial" charset="0"/>
              </a:rPr>
              <a:t>Experiment Criteria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61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81200" y="3124201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Hardware: Meta 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Affordable Price: $667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960x540 resolution displays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320x240 resolution depth-camera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1200" y="1327151"/>
            <a:ext cx="8562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Subjects: 20 people not familiar to OST-HMDs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683536" y="3419158"/>
            <a:ext cx="4860139" cy="2854315"/>
            <a:chOff x="3521861" y="1909465"/>
            <a:chExt cx="4860139" cy="285431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0" y="1909465"/>
              <a:ext cx="3124200" cy="2343150"/>
            </a:xfrm>
            <a:prstGeom prst="rect">
              <a:avLst/>
            </a:prstGeom>
          </p:spPr>
        </p:pic>
        <p:cxnSp>
          <p:nvCxnSpPr>
            <p:cNvPr id="4" name="직선 화살표 연결선 3"/>
            <p:cNvCxnSpPr/>
            <p:nvPr/>
          </p:nvCxnSpPr>
          <p:spPr>
            <a:xfrm flipV="1">
              <a:off x="5001126" y="3062308"/>
              <a:ext cx="1066800" cy="98263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모서리가 둥근 직사각형 5"/>
            <p:cNvSpPr/>
            <p:nvPr/>
          </p:nvSpPr>
          <p:spPr>
            <a:xfrm>
              <a:off x="3521861" y="4044940"/>
              <a:ext cx="1905000" cy="71884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depth-camera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81200" y="1889105"/>
            <a:ext cx="8562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Baseline: stereo-SPAAM [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Genc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et al., ISAR 2000]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Modified to work better for depth-cameras</a:t>
            </a:r>
          </a:p>
        </p:txBody>
      </p:sp>
      <p:sp>
        <p:nvSpPr>
          <p:cNvPr id="12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charset="0"/>
                <a:ea typeface="Arial" charset="0"/>
                <a:cs typeface="Arial" charset="0"/>
              </a:rPr>
              <a:t>Experiment Setup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0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81200" y="1162050"/>
            <a:ext cx="8562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Measured 3D calibration position errors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Used mean absolute errors (MAE) of the subjects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62200"/>
            <a:ext cx="9144000" cy="20902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242" y="4548720"/>
            <a:ext cx="3845696" cy="2309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19400" y="4514295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Used mean absolute errors to tell the proper number of interactions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9400" y="5529958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To achieve &lt;1 cm, &gt;11 (full) and &gt;8 (simplified) recommended.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029200" y="3657600"/>
            <a:ext cx="2209800" cy="324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7162800" y="3981601"/>
            <a:ext cx="685800" cy="563027"/>
          </a:xfrm>
          <a:prstGeom prst="straightConnector1">
            <a:avLst/>
          </a:prstGeom>
          <a:ln w="19050">
            <a:solidFill>
              <a:srgbClr val="FFC000"/>
            </a:solidFill>
            <a:prstDash val="sysDash"/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charset="0"/>
                <a:ea typeface="Arial" charset="0"/>
                <a:cs typeface="Arial" charset="0"/>
              </a:rPr>
              <a:t>Quantitative Results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7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81200" y="1295400"/>
            <a:ext cx="8562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Our method well aligns the left and right displays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Our calibration model handles both displays at the same time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Better alignment improves user experiences</a:t>
            </a:r>
          </a:p>
        </p:txBody>
      </p:sp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1894024" y="3301015"/>
            <a:ext cx="8649650" cy="2674985"/>
            <a:chOff x="0" y="3276600"/>
            <a:chExt cx="9143999" cy="28278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76600"/>
              <a:ext cx="9143999" cy="281894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922724" y="3364328"/>
              <a:ext cx="3539347" cy="274014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 smtClean="0">
                <a:latin typeface="Arial" charset="0"/>
                <a:ea typeface="Arial" charset="0"/>
                <a:cs typeface="Arial" charset="0"/>
              </a:rPr>
              <a:t>Qualitative </a:t>
            </a:r>
            <a:r>
              <a:rPr lang="en-US" altLang="ko-KR" sz="3600" dirty="0">
                <a:latin typeface="Arial" charset="0"/>
                <a:ea typeface="Arial" charset="0"/>
                <a:cs typeface="Arial" charset="0"/>
              </a:rPr>
              <a:t>Results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81200" y="1295400"/>
            <a:ext cx="8562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Supports our assumption of Gaussian distribution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Validates our calibration error extraction step 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23657"/>
            <a:ext cx="9144000" cy="21961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47730"/>
            <a:ext cx="7048921" cy="775927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7239000" y="2247730"/>
            <a:ext cx="304800" cy="2307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6963" y="5143728"/>
            <a:ext cx="8562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variation is larger along the z-axis since it comes from disparity, that makes it more vulnerable to errors</a:t>
            </a:r>
          </a:p>
        </p:txBody>
      </p:sp>
      <p:sp>
        <p:nvSpPr>
          <p:cNvPr id="9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charset="0"/>
                <a:ea typeface="Arial" charset="0"/>
                <a:cs typeface="Arial" charset="0"/>
              </a:rPr>
              <a:t>Non-calibration Error Distribution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16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93400" y="1358224"/>
            <a:ext cx="7162800" cy="322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Problem Statement  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Approach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Mathematical Model</a:t>
            </a:r>
          </a:p>
          <a:p>
            <a:pPr lvl="1">
              <a:lnSpc>
                <a:spcPts val="4100"/>
              </a:lnSpc>
              <a:buFont typeface="Wingdings" pitchFamily="2" charset="2"/>
              <a:buChar char="§"/>
            </a:pPr>
            <a:r>
              <a:rPr lang="en-US" sz="25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Optimization Formula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Experiments</a:t>
            </a:r>
          </a:p>
          <a:p>
            <a:pPr>
              <a:lnSpc>
                <a:spcPts val="4100"/>
              </a:lnSpc>
              <a:buFont typeface="Arial" pitchFamily="34" charset="0"/>
              <a:buChar char="•"/>
            </a:pPr>
            <a:r>
              <a:rPr lang="en-US" sz="2700" dirty="0">
                <a:latin typeface="Arial" pitchFamily="34" charset="0"/>
                <a:cs typeface="Arial" pitchFamily="34" charset="0"/>
              </a:rPr>
              <a:t>  Conclusion</a:t>
            </a:r>
          </a:p>
        </p:txBody>
      </p:sp>
      <p:sp>
        <p:nvSpPr>
          <p:cNvPr id="8" name="Title 35"/>
          <p:cNvSpPr>
            <a:spLocks noGrp="1"/>
          </p:cNvSpPr>
          <p:nvPr>
            <p:ph type="title"/>
          </p:nvPr>
        </p:nvSpPr>
        <p:spPr>
          <a:xfrm>
            <a:off x="1993400" y="443824"/>
            <a:ext cx="8229600" cy="9144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b="1" dirty="0" smtClean="0">
                <a:latin typeface="Arial" pitchFamily="34" charset="0"/>
                <a:cs typeface="Arial" pitchFamily="34" charset="0"/>
              </a:rPr>
              <a:t>Outline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10496"/>
      </p:ext>
    </p:extLst>
  </p:cSld>
  <p:clrMapOvr>
    <a:masterClrMapping/>
  </p:clrMapOvr>
  <p:transition advTm="149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017206" y="2419416"/>
            <a:ext cx="856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Our calibration method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56" y="1240145"/>
            <a:ext cx="7531487" cy="125736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590800" y="3054611"/>
            <a:ext cx="7696200" cy="646331"/>
            <a:chOff x="1066800" y="3054610"/>
            <a:chExt cx="7696200" cy="64633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200216"/>
              <a:ext cx="404887" cy="42582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09787" y="3054610"/>
              <a:ext cx="7253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utilizes depth camera commonly included in HMDs.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603500" y="3797611"/>
            <a:ext cx="7696200" cy="646331"/>
            <a:chOff x="1066800" y="3054610"/>
            <a:chExt cx="7696200" cy="64633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200216"/>
              <a:ext cx="404887" cy="4258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509787" y="3054610"/>
              <a:ext cx="7253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works with a small number of interactions.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90800" y="4472130"/>
            <a:ext cx="7696200" cy="646331"/>
            <a:chOff x="1066800" y="3054610"/>
            <a:chExt cx="7696200" cy="64633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200216"/>
              <a:ext cx="404887" cy="4258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9787" y="3054610"/>
              <a:ext cx="7253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results with aligned displays.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603500" y="5146649"/>
            <a:ext cx="7696200" cy="646331"/>
            <a:chOff x="1066800" y="3054610"/>
            <a:chExt cx="7696200" cy="64633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200216"/>
              <a:ext cx="404887" cy="42582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9787" y="3054610"/>
              <a:ext cx="7253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works for novice users with affordable HMDs.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4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charset="0"/>
                <a:ea typeface="Arial" charset="0"/>
                <a:cs typeface="Arial" charset="0"/>
              </a:rPr>
              <a:t>Conclusion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3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2895600"/>
            <a:ext cx="4953000" cy="9144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Thank you!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75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5"/>
          <p:cNvSpPr>
            <a:spLocks noGrp="1"/>
          </p:cNvSpPr>
          <p:nvPr>
            <p:ph type="title"/>
          </p:nvPr>
        </p:nvSpPr>
        <p:spPr>
          <a:xfrm>
            <a:off x="1993400" y="443824"/>
            <a:ext cx="8229600" cy="9144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b="1" dirty="0">
                <a:latin typeface="Arial" pitchFamily="34" charset="0"/>
                <a:cs typeface="Arial" pitchFamily="34" charset="0"/>
              </a:rPr>
              <a:t>User wearing an OST-HMD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33600" y="1447801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Suppose that a user is wearing an OST-HMD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33600" y="440864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User expects virtual objects to coexist with the real objects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33600" y="5049464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Wrong positions of virtual objects lead to annoyance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70100" y="2214267"/>
            <a:ext cx="7900000" cy="1800000"/>
            <a:chOff x="933799" y="2468572"/>
            <a:chExt cx="7900000" cy="180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799" y="2468572"/>
              <a:ext cx="2400000" cy="180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799" y="2468572"/>
              <a:ext cx="2800000" cy="180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799" y="2468572"/>
              <a:ext cx="27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6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2133600" y="1447801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Suppose that a user is wearing an OST-HMD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032000" y="4319068"/>
            <a:ext cx="8382000" cy="830997"/>
            <a:chOff x="609600" y="5020052"/>
            <a:chExt cx="8382000" cy="830997"/>
          </a:xfrm>
        </p:grpSpPr>
        <p:sp>
          <p:nvSpPr>
            <p:cNvPr id="41" name="TextBox 40"/>
            <p:cNvSpPr txBox="1"/>
            <p:nvPr/>
          </p:nvSpPr>
          <p:spPr>
            <a:xfrm>
              <a:off x="609600" y="5020052"/>
              <a:ext cx="838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     Since human visual systems are complex, we can not directly measure how the positions are wrong</a:t>
              </a:r>
            </a:p>
          </p:txBody>
        </p:sp>
        <p:pic>
          <p:nvPicPr>
            <p:cNvPr id="19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00" y="5055632"/>
              <a:ext cx="405130" cy="42608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 flipH="1">
            <a:off x="2184400" y="5286033"/>
            <a:ext cx="7496088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Can we put the virtual objects in the right places?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070100" y="2214267"/>
            <a:ext cx="7900000" cy="1800000"/>
            <a:chOff x="933799" y="2468572"/>
            <a:chExt cx="7900000" cy="180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799" y="2468572"/>
              <a:ext cx="2400000" cy="180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799" y="2468572"/>
              <a:ext cx="2800000" cy="180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799" y="2468572"/>
              <a:ext cx="2700000" cy="1800000"/>
            </a:xfrm>
            <a:prstGeom prst="rect">
              <a:avLst/>
            </a:prstGeom>
          </p:spPr>
        </p:pic>
      </p:grpSp>
      <p:sp>
        <p:nvSpPr>
          <p:cNvPr id="18" name="Title 35"/>
          <p:cNvSpPr>
            <a:spLocks noGrp="1"/>
          </p:cNvSpPr>
          <p:nvPr>
            <p:ph type="title"/>
          </p:nvPr>
        </p:nvSpPr>
        <p:spPr>
          <a:xfrm>
            <a:off x="1993400" y="443824"/>
            <a:ext cx="8229600" cy="9144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b="1" dirty="0">
                <a:latin typeface="Arial" pitchFamily="34" charset="0"/>
                <a:cs typeface="Arial" pitchFamily="34" charset="0"/>
              </a:rPr>
              <a:t>User wearing an OST-HMD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26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776564" y="1342073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Methods with User Interactions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02118" y="6217088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[Itoh</a:t>
            </a:r>
            <a:r>
              <a:rPr lang="en-US" dirty="0"/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et al., 3DUI 2014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99013" y="3488068"/>
            <a:ext cx="301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Kellner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al., TVCG 2012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80552" y="6220056"/>
            <a:ext cx="300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Plopski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al., TVCG 2015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3352" y="3500708"/>
            <a:ext cx="261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Genc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al., ISAR 2000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3739" y="3950600"/>
            <a:ext cx="4797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Methods without User Interactions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67" y="2037136"/>
            <a:ext cx="2489340" cy="13668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047396"/>
            <a:ext cx="2230956" cy="13721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64" y="4492825"/>
            <a:ext cx="2209800" cy="1657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12" y="4548608"/>
            <a:ext cx="3092633" cy="14494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31" y="2022719"/>
            <a:ext cx="1726819" cy="12951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23329" y="3486291"/>
            <a:ext cx="300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Owen </a:t>
            </a:r>
            <a:r>
              <a:rPr lang="en-US" dirty="0">
                <a:latin typeface="Arial" pitchFamily="34" charset="0"/>
                <a:cs typeface="Arial" pitchFamily="34" charset="0"/>
              </a:rPr>
              <a:t>et al., ISMAR 2014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]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Previous Calibration Methods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8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2031500" y="1667354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Methods with User Interactions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31500" y="3659864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Methods without User Interactions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119947" y="4220682"/>
            <a:ext cx="8229600" cy="830997"/>
            <a:chOff x="2277533" y="4231664"/>
            <a:chExt cx="8229600" cy="830997"/>
          </a:xfrm>
        </p:grpSpPr>
        <p:sp>
          <p:nvSpPr>
            <p:cNvPr id="21" name="TextBox 20"/>
            <p:cNvSpPr txBox="1"/>
            <p:nvPr/>
          </p:nvSpPr>
          <p:spPr>
            <a:xfrm>
              <a:off x="2277533" y="4231664"/>
              <a:ext cx="8229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     Perceptual eye centers are not identical to the anatomical eye centers with additional devices</a:t>
              </a:r>
            </a:p>
          </p:txBody>
        </p:sp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4234143"/>
              <a:ext cx="405130" cy="426085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2119947" y="2267439"/>
            <a:ext cx="3970867" cy="830997"/>
            <a:chOff x="2277533" y="2552080"/>
            <a:chExt cx="3970867" cy="830997"/>
          </a:xfrm>
        </p:grpSpPr>
        <p:sp>
          <p:nvSpPr>
            <p:cNvPr id="25" name="TextBox 24"/>
            <p:cNvSpPr txBox="1"/>
            <p:nvPr/>
          </p:nvSpPr>
          <p:spPr>
            <a:xfrm>
              <a:off x="2286000" y="2552080"/>
              <a:ext cx="396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     Long user interaction time with additional devices</a:t>
              </a:r>
            </a:p>
          </p:txBody>
        </p:sp>
        <p:pic>
          <p:nvPicPr>
            <p:cNvPr id="26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533" y="2600131"/>
              <a:ext cx="405130" cy="42608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472817"/>
            <a:ext cx="3517447" cy="2664951"/>
          </a:xfrm>
          <a:prstGeom prst="rect">
            <a:avLst/>
          </a:prstGeom>
        </p:spPr>
      </p:pic>
      <p:sp>
        <p:nvSpPr>
          <p:cNvPr id="14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Limitations of Previous Works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7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73186" y="3605524"/>
            <a:ext cx="6324601" cy="8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Goal 2: calibrate an OST-HMD with a small amount of practical user interaction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95599" y="4702188"/>
            <a:ext cx="628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Goal 3: calibrate an OST-HMD without additional devices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95599" y="2496722"/>
            <a:ext cx="6324601" cy="8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charset="0"/>
                <a:ea typeface="Arial" charset="0"/>
                <a:cs typeface="Arial" charset="0"/>
              </a:rPr>
              <a:t>Goal 1: calibrate an OST-HMD for a user with a perceptual model</a:t>
            </a:r>
          </a:p>
        </p:txBody>
      </p:sp>
      <p:sp>
        <p:nvSpPr>
          <p:cNvPr id="8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Our Goals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2412500" y="1358224"/>
            <a:ext cx="73914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Our goal: a perceptual and handy approach to calibration without any additional devices</a:t>
            </a:r>
          </a:p>
        </p:txBody>
      </p:sp>
    </p:spTree>
    <p:extLst>
      <p:ext uri="{BB962C8B-B14F-4D97-AF65-F5344CB8AC3E}">
        <p14:creationId xmlns:p14="http://schemas.microsoft.com/office/powerpoint/2010/main" val="25573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19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33600" y="1578690"/>
            <a:ext cx="891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Users unconsciously know how to calibrate the OST-HMD.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But how can we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measure the information?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2761550"/>
            <a:ext cx="5562600" cy="92333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txBody>
          <a:bodyPr wrap="square" tIns="91440" bIns="91440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Infer user intentions through </a:t>
            </a:r>
            <a:r>
              <a:rPr lang="en-US" sz="2400" b="1" i="1" dirty="0" smtClean="0">
                <a:latin typeface="Arial"/>
                <a:cs typeface="Arial"/>
              </a:rPr>
              <a:t>measuring their fingertip positions</a:t>
            </a:r>
            <a:endParaRPr lang="en-US" sz="2400" b="1" i="1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19800" y="4419600"/>
            <a:ext cx="5257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Calibration can be done with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set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of fingertip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positions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a set of virtual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targets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00750" y="3779479"/>
            <a:ext cx="46672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>
                <a:latin typeface="Arial"/>
                <a:cs typeface="Arial"/>
              </a:rPr>
              <a:t>Pointing </a:t>
            </a:r>
            <a:r>
              <a:rPr lang="en-US" sz="2000" dirty="0" smtClean="0">
                <a:latin typeface="Arial"/>
                <a:cs typeface="Arial"/>
              </a:rPr>
              <a:t>does </a:t>
            </a:r>
            <a:r>
              <a:rPr lang="en-US" sz="2000" dirty="0">
                <a:latin typeface="Arial"/>
                <a:cs typeface="Arial"/>
              </a:rPr>
              <a:t>deliver the information</a:t>
            </a:r>
          </a:p>
        </p:txBody>
      </p:sp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2133601" y="2932704"/>
            <a:ext cx="3289851" cy="2743200"/>
            <a:chOff x="2459736" y="732070"/>
            <a:chExt cx="1764409" cy="13233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59736" y="732070"/>
              <a:ext cx="1764409" cy="1323307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3322600" y="123929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3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Our Solution</a:t>
            </a:r>
            <a:endParaRPr lang="en-US" altLang="ko-KR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0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3165604"/>
            <a:ext cx="7239000" cy="35644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57400" y="1447801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Calibration with a Depth-camera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413000" y="1996053"/>
            <a:ext cx="7950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(1)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Perceptual Model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without anatomical eye position estimation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(2) 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Fingertips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for user interaction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(3) 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Depth-cameras 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for detection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7" name="Title 35"/>
          <p:cNvSpPr txBox="1">
            <a:spLocks/>
          </p:cNvSpPr>
          <p:nvPr/>
        </p:nvSpPr>
        <p:spPr>
          <a:xfrm>
            <a:off x="1993400" y="443824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7030A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42900" indent="-342900">
              <a:spcBef>
                <a:spcPct val="20000"/>
              </a:spcBef>
              <a:defRPr/>
            </a:pPr>
            <a:r>
              <a:rPr lang="en-US" altLang="ko-KR" sz="3600" dirty="0">
                <a:latin typeface="Arial" pitchFamily="34" charset="0"/>
                <a:cs typeface="Arial" pitchFamily="34" charset="0"/>
              </a:rPr>
              <a:t>Our Solution</a:t>
            </a:r>
            <a:endParaRPr lang="en-US" sz="36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0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BANGPENG@ZQPLLMMRRPWYY57I" val="3783"/>
</p:tagLst>
</file>

<file path=ppt/theme/theme1.xml><?xml version="1.0" encoding="utf-8"?>
<a:theme xmlns:a="http://schemas.openxmlformats.org/drawingml/2006/main" name="ieeevr16_paper_template">
  <a:themeElements>
    <a:clrScheme name="Office 테마">
      <a:dk1>
        <a:srgbClr val="050505"/>
      </a:dk1>
      <a:lt1>
        <a:srgbClr val="FFFFFF"/>
      </a:lt1>
      <a:dk2>
        <a:srgbClr val="A7A7A7"/>
      </a:dk2>
      <a:lt2>
        <a:srgbClr val="535353"/>
      </a:lt2>
      <a:accent1>
        <a:srgbClr val="F5DE7D"/>
      </a:accent1>
      <a:accent2>
        <a:srgbClr val="FCD4C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ieeevr16_paper_template</Template>
  <TotalTime>45376</TotalTime>
  <Words>1089</Words>
  <Application>Microsoft Office PowerPoint</Application>
  <PresentationFormat>와이드스크린</PresentationFormat>
  <Paragraphs>208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Wingdings</vt:lpstr>
      <vt:lpstr>ieeevr16_paper_template</vt:lpstr>
      <vt:lpstr>A Calibration Method for Optical See-through Head-mounted Displays with a Depth Camera</vt:lpstr>
      <vt:lpstr>Outline</vt:lpstr>
      <vt:lpstr>User wearing an OST-HMD</vt:lpstr>
      <vt:lpstr>User wearing an OST-HMD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Outline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Outline</vt:lpstr>
      <vt:lpstr>PowerPoint 프레젠테이션</vt:lpstr>
      <vt:lpstr>PowerPoint 프레젠테이션</vt:lpstr>
      <vt:lpstr>PowerPoint 프레젠테이션</vt:lpstr>
      <vt:lpstr>Outline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Outline</vt:lpstr>
      <vt:lpstr>PowerPoint 프레젠테이션</vt:lpstr>
      <vt:lpstr>Thank you!</vt:lpstr>
    </vt:vector>
  </TitlesOfParts>
  <Manager/>
  <Company>Carnegie Mellon University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CVPR12- On Multiple Foreground Cosegmentation</dc:title>
  <dc:subject/>
  <dc:creator>Gunhee Kim</dc:creator>
  <cp:keywords/>
  <dc:description/>
  <cp:lastModifiedBy>Hanseul Jun</cp:lastModifiedBy>
  <cp:revision>2986</cp:revision>
  <dcterms:created xsi:type="dcterms:W3CDTF">2013-02-06T02:06:11Z</dcterms:created>
  <dcterms:modified xsi:type="dcterms:W3CDTF">2016-03-20T17:48:01Z</dcterms:modified>
  <cp:category/>
</cp:coreProperties>
</file>